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83" r:id="rId3"/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Questrial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estrial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3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idx="1" type="body"/>
          </p:nvPr>
        </p:nvSpPr>
        <p:spPr>
          <a:xfrm>
            <a:off x="685786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rIns="81475" tIns="814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>
            <p:ph idx="2" type="sldImg"/>
          </p:nvPr>
        </p:nvSpPr>
        <p:spPr>
          <a:xfrm>
            <a:off x="1143220" y="685795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Slid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 Slid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, Conte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itle, 2 Conte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827550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265729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Only">
  <p:cSld name="Centered 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" type="subTitle"/>
          </p:nvPr>
        </p:nvSpPr>
        <p:spPr>
          <a:xfrm>
            <a:off x="484650" y="339659"/>
            <a:ext cx="7053300" cy="48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AndObj">
  <p:cSld name="Title, 2 Content and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827550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3" type="body"/>
          </p:nvPr>
        </p:nvSpPr>
        <p:spPr>
          <a:xfrm>
            <a:off x="4265729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AndTwoObj">
  <p:cSld name="Title Content and 2 Conte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827550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3" type="body"/>
          </p:nvPr>
        </p:nvSpPr>
        <p:spPr>
          <a:xfrm>
            <a:off x="4265729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OverTx">
  <p:cSld name="Title, 2 Content over Conte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3" type="body"/>
          </p:nvPr>
        </p:nvSpPr>
        <p:spPr>
          <a:xfrm>
            <a:off x="827550" y="318330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OverTx">
  <p:cSld name="Title, Content over Conte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827550" y="153981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2" type="body"/>
          </p:nvPr>
        </p:nvSpPr>
        <p:spPr>
          <a:xfrm>
            <a:off x="827550" y="318330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fourObj">
  <p:cSld name="Title, 4 Conte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3" type="body"/>
          </p:nvPr>
        </p:nvSpPr>
        <p:spPr>
          <a:xfrm>
            <a:off x="4265729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4" type="body"/>
          </p:nvPr>
        </p:nvSpPr>
        <p:spPr>
          <a:xfrm>
            <a:off x="827550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, 6 Conte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06" name="Shape 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10489" y="1539539"/>
            <a:ext cx="3943500" cy="314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10489" y="1539539"/>
            <a:ext cx="3943500" cy="314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 Slid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Slid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23" name="Shape 123"/>
          <p:cNvSpPr txBox="1"/>
          <p:nvPr>
            <p:ph idx="1" type="subTitle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, Conten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itle, 2 Conten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827550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2" type="body"/>
          </p:nvPr>
        </p:nvSpPr>
        <p:spPr>
          <a:xfrm>
            <a:off x="4265729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Only">
  <p:cSld name="Centered 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" type="subTitle"/>
          </p:nvPr>
        </p:nvSpPr>
        <p:spPr>
          <a:xfrm>
            <a:off x="484650" y="339659"/>
            <a:ext cx="7053300" cy="48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AndObj">
  <p:cSld name="Title, 2 Content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2" type="body"/>
          </p:nvPr>
        </p:nvSpPr>
        <p:spPr>
          <a:xfrm>
            <a:off x="827550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3" type="body"/>
          </p:nvPr>
        </p:nvSpPr>
        <p:spPr>
          <a:xfrm>
            <a:off x="4265729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AndTwoObj">
  <p:cSld name="Title Content and 2 Conten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827550" y="1539810"/>
            <a:ext cx="32742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3" type="body"/>
          </p:nvPr>
        </p:nvSpPr>
        <p:spPr>
          <a:xfrm>
            <a:off x="4265729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OverTx">
  <p:cSld name="Title, 2 Content over Conten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3" type="body"/>
          </p:nvPr>
        </p:nvSpPr>
        <p:spPr>
          <a:xfrm>
            <a:off x="827550" y="318330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OverTx">
  <p:cSld name="Title, Content over Conte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827550" y="153981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827550" y="3183300"/>
            <a:ext cx="67098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fourObj">
  <p:cSld name="Title, 4 Conten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827550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4265729" y="153981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3" type="body"/>
          </p:nvPr>
        </p:nvSpPr>
        <p:spPr>
          <a:xfrm>
            <a:off x="4265729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4" type="body"/>
          </p:nvPr>
        </p:nvSpPr>
        <p:spPr>
          <a:xfrm>
            <a:off x="827550" y="3183300"/>
            <a:ext cx="3274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, 6 Conten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2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64" name="Shape 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10489" y="1539539"/>
            <a:ext cx="3943500" cy="314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10489" y="1539539"/>
            <a:ext cx="3943500" cy="314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18.xml"/><Relationship Id="rId1" Type="http://schemas.openxmlformats.org/officeDocument/2006/relationships/image" Target="../media/image11.png"/><Relationship Id="rId2" Type="http://schemas.openxmlformats.org/officeDocument/2006/relationships/image" Target="../media/image02.png"/><Relationship Id="rId3" Type="http://schemas.openxmlformats.org/officeDocument/2006/relationships/image" Target="../media/image04.png"/><Relationship Id="rId4" Type="http://schemas.openxmlformats.org/officeDocument/2006/relationships/image" Target="../media/image06.png"/><Relationship Id="rId9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2.xml"/><Relationship Id="rId5" Type="http://schemas.openxmlformats.org/officeDocument/2006/relationships/image" Target="../media/image00.png"/><Relationship Id="rId6" Type="http://schemas.openxmlformats.org/officeDocument/2006/relationships/slideLayout" Target="../slideLayouts/slideLayout12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image" Target="../media/image10.png"/><Relationship Id="rId2" Type="http://schemas.openxmlformats.org/officeDocument/2006/relationships/image" Target="../media/image03.png"/><Relationship Id="rId3" Type="http://schemas.openxmlformats.org/officeDocument/2006/relationships/image" Target="../media/image07.png"/><Relationship Id="rId4" Type="http://schemas.openxmlformats.org/officeDocument/2006/relationships/image" Target="../media/image05.png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image" Target="../media/image09.png"/><Relationship Id="rId6" Type="http://schemas.openxmlformats.org/officeDocument/2006/relationships/slideLayout" Target="../slideLayouts/slideLayout24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hape 51"/>
          <p:cNvPicPr preferRelativeResize="0"/>
          <p:nvPr/>
        </p:nvPicPr>
        <p:blipFill rotWithShape="1">
          <a:blip r:embed="rId2">
            <a:alphaModFix/>
          </a:blip>
          <a:srcRect b="0" l="3614" r="0" t="0"/>
          <a:stretch/>
        </p:blipFill>
        <p:spPr>
          <a:xfrm>
            <a:off x="0" y="2002319"/>
            <a:ext cx="3027600" cy="314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Shape 52"/>
          <p:cNvPicPr preferRelativeResize="0"/>
          <p:nvPr/>
        </p:nvPicPr>
        <p:blipFill rotWithShape="1">
          <a:blip r:embed="rId3">
            <a:alphaModFix/>
          </a:blip>
          <a:srcRect b="0" l="35645" r="0" t="0"/>
          <a:stretch/>
        </p:blipFill>
        <p:spPr>
          <a:xfrm>
            <a:off x="0" y="2169180"/>
            <a:ext cx="1141500" cy="17738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Shape 53"/>
          <p:cNvSpPr/>
          <p:nvPr/>
        </p:nvSpPr>
        <p:spPr>
          <a:xfrm>
            <a:off x="6456779" y="1257389"/>
            <a:ext cx="2114400" cy="2114399"/>
          </a:xfrm>
          <a:prstGeom prst="ellipse">
            <a:avLst/>
          </a:prstGeom>
          <a:gradFill>
            <a:gsLst>
              <a:gs pos="0">
                <a:srgbClr val="F7F6F2">
                  <a:alpha val="6666"/>
                </a:srgbClr>
              </a:gs>
              <a:gs pos="36000">
                <a:srgbClr val="F7F6F2">
                  <a:alpha val="5882"/>
                </a:srgbClr>
              </a:gs>
              <a:gs pos="69000">
                <a:srgbClr val="F7F6F2">
                  <a:alpha val="0"/>
                </a:srgbClr>
              </a:gs>
              <a:gs pos="100000">
                <a:srgbClr val="F7F6F2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4" name="Shape 54"/>
          <p:cNvPicPr preferRelativeResize="0"/>
          <p:nvPr/>
        </p:nvPicPr>
        <p:blipFill rotWithShape="1">
          <a:blip r:embed="rId4">
            <a:alphaModFix/>
          </a:blip>
          <a:srcRect b="0" l="0" r="0" t="28810"/>
          <a:stretch/>
        </p:blipFill>
        <p:spPr>
          <a:xfrm>
            <a:off x="5999670" y="0"/>
            <a:ext cx="1202400" cy="8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Shape 55"/>
          <p:cNvPicPr preferRelativeResize="0"/>
          <p:nvPr/>
        </p:nvPicPr>
        <p:blipFill rotWithShape="1">
          <a:blip r:embed="rId5">
            <a:alphaModFix/>
          </a:blip>
          <a:srcRect b="23330" l="0" r="0" t="0"/>
          <a:stretch/>
        </p:blipFill>
        <p:spPr>
          <a:xfrm>
            <a:off x="6456779" y="4571910"/>
            <a:ext cx="744900" cy="571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/>
          <p:nvPr/>
        </p:nvSpPr>
        <p:spPr>
          <a:xfrm>
            <a:off x="7828379" y="0"/>
            <a:ext cx="514200" cy="85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SzPct val="78571"/>
              <a:buNone/>
              <a:defRPr sz="1400"/>
            </a:lvl2pPr>
            <a:lvl3pPr indent="0" lvl="2" rtl="0">
              <a:spcBef>
                <a:spcPts val="0"/>
              </a:spcBef>
              <a:buSzPct val="78571"/>
              <a:buNone/>
              <a:defRPr sz="1400"/>
            </a:lvl3pPr>
            <a:lvl4pPr indent="0" lvl="3" rtl="0">
              <a:spcBef>
                <a:spcPts val="0"/>
              </a:spcBef>
              <a:buSzPct val="78571"/>
              <a:buNone/>
              <a:defRPr sz="1400"/>
            </a:lvl4pPr>
            <a:lvl5pPr indent="0" lvl="4" rtl="0">
              <a:spcBef>
                <a:spcPts val="0"/>
              </a:spcBef>
              <a:buSzPct val="78571"/>
              <a:buNone/>
              <a:defRPr sz="1400"/>
            </a:lvl5pPr>
            <a:lvl6pPr indent="0" lvl="5" rtl="0">
              <a:spcBef>
                <a:spcPts val="0"/>
              </a:spcBef>
              <a:buSzPct val="78571"/>
              <a:buNone/>
              <a:defRPr sz="1400"/>
            </a:lvl6pPr>
            <a:lvl7pPr indent="0" lvl="6" rtl="0">
              <a:spcBef>
                <a:spcPts val="0"/>
              </a:spcBef>
              <a:buSzPct val="78571"/>
              <a:buNone/>
              <a:defRPr sz="1400"/>
            </a:lvl7pPr>
            <a:lvl8pPr indent="0" lvl="7" rtl="0">
              <a:spcBef>
                <a:spcPts val="0"/>
              </a:spcBef>
              <a:buSzPct val="78571"/>
              <a:buNone/>
              <a:defRPr sz="1400"/>
            </a:lvl8pPr>
            <a:lvl9pPr indent="0" lvl="8" rtl="0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 rot="5400000">
            <a:off x="7616745" y="1343055"/>
            <a:ext cx="742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429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6858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0287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3716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7145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0574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4003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7432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 rot="5400000">
            <a:off x="6713865" y="2419005"/>
            <a:ext cx="2894699" cy="2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429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6858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0287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3716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7145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0574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4003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7432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7764390" y="221670"/>
            <a:ext cx="6282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21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 rotWithShape="1">
          <a:blip r:embed="rId2">
            <a:alphaModFix/>
          </a:blip>
          <a:srcRect b="0" l="3614" r="0" t="0"/>
          <a:stretch/>
        </p:blipFill>
        <p:spPr>
          <a:xfrm>
            <a:off x="0" y="2002319"/>
            <a:ext cx="3027600" cy="314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 b="0" l="35645" r="0" t="0"/>
          <a:stretch/>
        </p:blipFill>
        <p:spPr>
          <a:xfrm>
            <a:off x="0" y="2169180"/>
            <a:ext cx="1141500" cy="177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6456779" y="1257389"/>
            <a:ext cx="2114400" cy="2114399"/>
          </a:xfrm>
          <a:prstGeom prst="ellipse">
            <a:avLst/>
          </a:prstGeom>
          <a:gradFill>
            <a:gsLst>
              <a:gs pos="0">
                <a:srgbClr val="F7F6F2">
                  <a:alpha val="6666"/>
                </a:srgbClr>
              </a:gs>
              <a:gs pos="36000">
                <a:srgbClr val="F7F6F2">
                  <a:alpha val="5882"/>
                </a:srgbClr>
              </a:gs>
              <a:gs pos="69000">
                <a:srgbClr val="F7F6F2">
                  <a:alpha val="0"/>
                </a:srgbClr>
              </a:gs>
              <a:gs pos="100000">
                <a:srgbClr val="F7F6F2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4">
            <a:alphaModFix/>
          </a:blip>
          <a:srcRect b="0" l="0" r="0" t="28810"/>
          <a:stretch/>
        </p:blipFill>
        <p:spPr>
          <a:xfrm>
            <a:off x="5999670" y="0"/>
            <a:ext cx="1202400" cy="8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 rotWithShape="1">
          <a:blip r:embed="rId5">
            <a:alphaModFix/>
          </a:blip>
          <a:srcRect b="23330" l="0" r="0" t="0"/>
          <a:stretch/>
        </p:blipFill>
        <p:spPr>
          <a:xfrm>
            <a:off x="6456779" y="4571910"/>
            <a:ext cx="744900" cy="57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/>
          <p:nvPr/>
        </p:nvSpPr>
        <p:spPr>
          <a:xfrm>
            <a:off x="7828379" y="0"/>
            <a:ext cx="514200" cy="85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SzPct val="78571"/>
              <a:buNone/>
              <a:defRPr sz="1400"/>
            </a:lvl2pPr>
            <a:lvl3pPr indent="0" lvl="2" rtl="0">
              <a:spcBef>
                <a:spcPts val="0"/>
              </a:spcBef>
              <a:buSzPct val="78571"/>
              <a:buNone/>
              <a:defRPr sz="1400"/>
            </a:lvl3pPr>
            <a:lvl4pPr indent="0" lvl="3" rtl="0">
              <a:spcBef>
                <a:spcPts val="0"/>
              </a:spcBef>
              <a:buSzPct val="78571"/>
              <a:buNone/>
              <a:defRPr sz="1400"/>
            </a:lvl4pPr>
            <a:lvl5pPr indent="0" lvl="4" rtl="0">
              <a:spcBef>
                <a:spcPts val="0"/>
              </a:spcBef>
              <a:buSzPct val="78571"/>
              <a:buNone/>
              <a:defRPr sz="1400"/>
            </a:lvl5pPr>
            <a:lvl6pPr indent="0" lvl="5" rtl="0">
              <a:spcBef>
                <a:spcPts val="0"/>
              </a:spcBef>
              <a:buSzPct val="78571"/>
              <a:buNone/>
              <a:defRPr sz="1400"/>
            </a:lvl6pPr>
            <a:lvl7pPr indent="0" lvl="6" rtl="0">
              <a:spcBef>
                <a:spcPts val="0"/>
              </a:spcBef>
              <a:buSzPct val="78571"/>
              <a:buNone/>
              <a:defRPr sz="1400"/>
            </a:lvl7pPr>
            <a:lvl8pPr indent="0" lvl="7" rtl="0">
              <a:spcBef>
                <a:spcPts val="0"/>
              </a:spcBef>
              <a:buSzPct val="78571"/>
              <a:buNone/>
              <a:defRPr sz="1400"/>
            </a:lvl8pPr>
            <a:lvl9pPr indent="0" lvl="8" rtl="0">
              <a:spcBef>
                <a:spcPts val="0"/>
              </a:spcBef>
              <a:buSzPct val="78571"/>
              <a:buNone/>
              <a:defRPr sz="1400"/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827550" y="1539810"/>
            <a:ext cx="67098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0" type="dt"/>
          </p:nvPr>
        </p:nvSpPr>
        <p:spPr>
          <a:xfrm rot="5400000">
            <a:off x="7616745" y="1343055"/>
            <a:ext cx="742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1" type="ftr"/>
          </p:nvPr>
        </p:nvSpPr>
        <p:spPr>
          <a:xfrm rot="5400000">
            <a:off x="6713865" y="2419005"/>
            <a:ext cx="2894699" cy="2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buSzPct val="78571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7764390" y="221670"/>
            <a:ext cx="6282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21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CkPJI8Ssi00&amp;feature=youtu.be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/>
        </p:nvSpPr>
        <p:spPr>
          <a:xfrm>
            <a:off x="995532" y="582794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5400" u="none" cap="none" strike="noStrike">
                <a:solidFill>
                  <a:srgbClr val="EBEBEB"/>
                </a:solidFill>
                <a:latin typeface="Calibri"/>
                <a:ea typeface="Calibri"/>
                <a:cs typeface="Calibri"/>
                <a:sym typeface="Calibri"/>
              </a:rPr>
              <a:t>CLOUD GATEWAY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761152" y="2849857"/>
            <a:ext cx="3761100" cy="19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Mania Abdi</a:t>
            </a: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Rahul Bahal</a:t>
            </a: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Chienli Ma</a:t>
            </a: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Ayush Singh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6656103" y="3176931"/>
            <a:ext cx="3761100" cy="19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Mentors:</a:t>
            </a: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Kyle Forster</a:t>
            </a: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b="0" i="0" lang="en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Ted Elhourani</a:t>
            </a: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/>
        </p:nvSpPr>
        <p:spPr>
          <a:xfrm>
            <a:off x="484650" y="360720"/>
            <a:ext cx="70530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600" u="none" cap="none" strike="noStrike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What's Next?</a:t>
            </a:r>
          </a:p>
        </p:txBody>
      </p:sp>
      <p:sp>
        <p:nvSpPr>
          <p:cNvPr id="230" name="Shape 230"/>
          <p:cNvSpPr/>
          <p:nvPr/>
        </p:nvSpPr>
        <p:spPr>
          <a:xfrm>
            <a:off x="484649" y="885600"/>
            <a:ext cx="8040300" cy="3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-635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Noto Sans Symbols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350" lvl="0" marL="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Configure Heat for MOC</a:t>
            </a:r>
          </a:p>
          <a:p>
            <a:pPr indent="-6350" lvl="0" marL="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Bug fixes</a:t>
            </a:r>
          </a:p>
          <a:p>
            <a:pPr indent="-6350" lvl="0" marL="0" marR="0" rtl="0" algn="l">
              <a:lnSpc>
                <a:spcPct val="150000"/>
              </a:lnSpc>
              <a:spcBef>
                <a:spcPts val="0"/>
              </a:spcBef>
              <a:buClr>
                <a:srgbClr val="ACD433"/>
              </a:buClr>
              <a:buSzPct val="80952"/>
              <a:buFont typeface="Noto Sans Symbols"/>
              <a:buChar char="●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Discuss more goals with mentors e.g. </a:t>
            </a: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Unify configuring CF and Heat 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/>
        </p:nvSpPr>
        <p:spPr>
          <a:xfrm>
            <a:off x="735284" y="2046742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3300" u="sng" cap="none" strike="noStrike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DEMO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/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600" u="none" cap="none" strike="noStrike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you!</a:t>
            </a:r>
          </a:p>
        </p:txBody>
      </p:sp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0360" y="1920239"/>
            <a:ext cx="3086100" cy="21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/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2700">
                <a:solidFill>
                  <a:srgbClr val="EBEBEB"/>
                </a:solidFill>
                <a:latin typeface="Calibri"/>
                <a:ea typeface="Calibri"/>
                <a:cs typeface="Calibri"/>
                <a:sym typeface="Calibri"/>
              </a:rPr>
              <a:t>Original Goals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484650" y="1274975"/>
            <a:ext cx="70533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Establish a connection between a subnet and external network (Original)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Automating IPSec(StrongSwan) configuration (Original)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CloudFormation - AWS (New)</a:t>
            </a: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 - MOC (New)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/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700" u="none" cap="none" strike="noStrike">
                <a:solidFill>
                  <a:srgbClr val="EBEBEB"/>
                </a:solidFill>
                <a:latin typeface="Calibri"/>
                <a:ea typeface="Calibri"/>
                <a:cs typeface="Calibri"/>
                <a:sym typeface="Calibri"/>
              </a:rPr>
              <a:t>The sprint in a Nutshell..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484650" y="1265489"/>
            <a:ext cx="67098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Initial Approach - Scripts for IPSec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CloudFormation - AWS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254000" marR="0" rtl="0" algn="l">
              <a:spcBef>
                <a:spcPts val="0"/>
              </a:spcBef>
              <a:buClr>
                <a:srgbClr val="ACD433"/>
              </a:buClr>
              <a:buSzPct val="80000"/>
              <a:buFont typeface="Noto Sans Symbols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 - MOC</a:t>
            </a: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marR="0" rtl="0" algn="l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978364" y="360720"/>
            <a:ext cx="70530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2600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Goal Updated</a:t>
            </a:r>
          </a:p>
        </p:txBody>
      </p:sp>
      <p:sp>
        <p:nvSpPr>
          <p:cNvPr id="190" name="Shape 190"/>
          <p:cNvSpPr/>
          <p:nvPr/>
        </p:nvSpPr>
        <p:spPr>
          <a:xfrm>
            <a:off x="560850" y="1114200"/>
            <a:ext cx="7772100" cy="3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Earlier thoughts were to create a </a:t>
            </a: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composite </a:t>
            </a: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automation package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CloudFormation on Public and Heat API on Private MOC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Process is bifurcated between </a:t>
            </a:r>
          </a:p>
          <a:p>
            <a:pPr indent="-361950" lvl="1" marL="9144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First Initializing configured Instances</a:t>
            </a:r>
          </a:p>
          <a:p>
            <a:pPr indent="-361950" lvl="1" marL="9144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Use our Automation Suit to set up tunnels and Strongswan</a:t>
            </a:r>
          </a:p>
          <a:p>
            <a:pPr indent="-361950" lvl="1" marL="9144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Code pushed to Github repo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b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978364" y="360720"/>
            <a:ext cx="70530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2600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AWS Side: CloudFormation</a:t>
            </a:r>
          </a:p>
        </p:txBody>
      </p:sp>
      <p:sp>
        <p:nvSpPr>
          <p:cNvPr id="196" name="Shape 196"/>
          <p:cNvSpPr/>
          <p:nvPr/>
        </p:nvSpPr>
        <p:spPr>
          <a:xfrm>
            <a:off x="484650" y="1171125"/>
            <a:ext cx="7714500" cy="23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template which take some parameter to set up VPC, subnet, cloud gateway VM etc. for CloudFormation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script for uploading template and monitor the creating progress to get rid of WebUI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Make use of  IPsec automation script to set up tunnel between local machine and new VCG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b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978364" y="360720"/>
            <a:ext cx="70530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" sz="2600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AWS Side: CloudFormation</a:t>
            </a:r>
          </a:p>
        </p:txBody>
      </p:sp>
      <p:sp>
        <p:nvSpPr>
          <p:cNvPr id="202" name="Shape 202"/>
          <p:cNvSpPr/>
          <p:nvPr/>
        </p:nvSpPr>
        <p:spPr>
          <a:xfrm>
            <a:off x="484650" y="1171125"/>
            <a:ext cx="77145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67500" rIns="67500" tIns="3375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Use aws Python SDK -- boto3 to automate uploading process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 give up Ruby SDK -- Document outdated.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Current progress will be presented on demo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b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668266" y="97826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2600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MOC Side: OpenStack Orchestration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668275" y="1147825"/>
            <a:ext cx="7170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619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Provide human and machine accessible service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service to orchestrate composite cloud application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template base API to describe a cloud application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668266" y="97826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en" sz="2600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Moc-Side: Openstack Orchestration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668275" y="1147825"/>
            <a:ext cx="7170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619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 engine launch the template and providing event back to the API consumer.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 tool is CLI to execute AWS Cloudformation APIs.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 API</a:t>
            </a:r>
          </a:p>
          <a:p>
            <a:pPr indent="-36195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Openstack native ReST API</a:t>
            </a:r>
          </a:p>
          <a:p>
            <a:pPr indent="-36195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Char char="-"/>
            </a:pPr>
            <a:r>
              <a:rPr lang="en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Heat-api-cfn provide compatibility with AWS.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706216" y="2043251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rgbClr val="EBEBEB"/>
              </a:buClr>
              <a:buSzPct val="25000"/>
              <a:buFont typeface="Comic Sans MS"/>
              <a:buNone/>
            </a:pPr>
            <a:r>
              <a:rPr b="0" i="0" lang="en" sz="3300" u="none" cap="none" strike="noStrike">
                <a:solidFill>
                  <a:srgbClr val="EBEBEB"/>
                </a:solidFill>
                <a:latin typeface="Comic Sans MS"/>
                <a:ea typeface="Comic Sans MS"/>
                <a:cs typeface="Comic Sans MS"/>
                <a:sym typeface="Comic Sans MS"/>
              </a:rPr>
              <a:t>TRELLO</a:t>
            </a:r>
          </a:p>
        </p:txBody>
      </p:sp>
      <p:sp>
        <p:nvSpPr>
          <p:cNvPr id="220" name="Shape 220"/>
          <p:cNvSpPr txBox="1"/>
          <p:nvPr>
            <p:ph idx="1" type="subTitle"/>
          </p:nvPr>
        </p:nvSpPr>
        <p:spPr>
          <a:xfrm>
            <a:off x="484650" y="339659"/>
            <a:ext cx="70533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buClr>
                <a:srgbClr val="ACD433"/>
              </a:buClr>
              <a:buSzPct val="77777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